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handoutMasterIdLst>
    <p:handoutMasterId r:id="rId8"/>
  </p:handoutMasterIdLst>
  <p:sldIdLst>
    <p:sldId id="277" r:id="rId2"/>
    <p:sldId id="278" r:id="rId3"/>
    <p:sldId id="279" r:id="rId4"/>
    <p:sldId id="280" r:id="rId5"/>
    <p:sldId id="281" r:id="rId6"/>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4568A9E-3419-4082-9854-00F9249FFBB6}">
          <p14:sldIdLst>
            <p14:sldId id="277"/>
            <p14:sldId id="278"/>
            <p14:sldId id="279"/>
            <p14:sldId id="280"/>
            <p14:sldId id="28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7" autoAdjust="0"/>
    <p:restoredTop sz="94660"/>
  </p:normalViewPr>
  <p:slideViewPr>
    <p:cSldViewPr snapToGrid="0">
      <p:cViewPr varScale="1">
        <p:scale>
          <a:sx n="114" d="100"/>
          <a:sy n="114" d="100"/>
        </p:scale>
        <p:origin x="44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AA8BE7F2-45D6-492A-92F6-6F47412CD61B}" type="datetimeFigureOut">
              <a:rPr lang="en-US" smtClean="0"/>
              <a:t>10/9/2018</a:t>
            </a:fld>
            <a:endParaRPr lang="en-US"/>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397F2758-4CE3-429A-9AC4-6F04474769F6}" type="slidenum">
              <a:rPr lang="en-US" smtClean="0"/>
              <a:t>‹#›</a:t>
            </a:fld>
            <a:endParaRPr lang="en-US"/>
          </a:p>
        </p:txBody>
      </p:sp>
    </p:spTree>
    <p:extLst>
      <p:ext uri="{BB962C8B-B14F-4D97-AF65-F5344CB8AC3E}">
        <p14:creationId xmlns:p14="http://schemas.microsoft.com/office/powerpoint/2010/main" val="40152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014" y="0"/>
            <a:ext cx="4029282" cy="351957"/>
          </a:xfrm>
          <a:prstGeom prst="rect">
            <a:avLst/>
          </a:prstGeom>
        </p:spPr>
        <p:txBody>
          <a:bodyPr vert="horz" lIns="91440" tIns="45720" rIns="91440" bIns="45720" rtlCol="0"/>
          <a:lstStyle>
            <a:lvl1pPr algn="r">
              <a:defRPr sz="1200"/>
            </a:lvl1pPr>
          </a:lstStyle>
          <a:p>
            <a:fld id="{437F70A7-25B9-45C1-A52C-E2F9B7C9C78C}" type="datetimeFigureOut">
              <a:rPr lang="en-US" smtClean="0"/>
              <a:t>10/9/2018</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482" y="3373516"/>
            <a:ext cx="7435436" cy="276058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014" y="6658444"/>
            <a:ext cx="4029282" cy="351957"/>
          </a:xfrm>
          <a:prstGeom prst="rect">
            <a:avLst/>
          </a:prstGeom>
        </p:spPr>
        <p:txBody>
          <a:bodyPr vert="horz" lIns="91440" tIns="45720" rIns="91440" bIns="45720" rtlCol="0" anchor="b"/>
          <a:lstStyle>
            <a:lvl1pPr algn="r">
              <a:defRPr sz="1200"/>
            </a:lvl1pPr>
          </a:lstStyle>
          <a:p>
            <a:fld id="{B8E30BF1-5638-489E-B7A8-836F1FB87134}" type="slidenum">
              <a:rPr lang="en-US" smtClean="0"/>
              <a:t>‹#›</a:t>
            </a:fld>
            <a:endParaRPr lang="en-US"/>
          </a:p>
        </p:txBody>
      </p:sp>
    </p:spTree>
    <p:extLst>
      <p:ext uri="{BB962C8B-B14F-4D97-AF65-F5344CB8AC3E}">
        <p14:creationId xmlns:p14="http://schemas.microsoft.com/office/powerpoint/2010/main" val="1348147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10/9/2018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10/9/2018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10/9/2018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10/9/2018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10/9/2018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885699" y="197145"/>
                <a:ext cx="10602097" cy="2862322"/>
              </a:xfrm>
              <a:prstGeom prst="rect">
                <a:avLst/>
              </a:prstGeom>
            </p:spPr>
            <p:txBody>
              <a:bodyPr wrap="square">
                <a:spAutoFit/>
              </a:bodyPr>
              <a:lstStyle/>
              <a:p>
                <a:r>
                  <a:rPr lang="en-US" dirty="0"/>
                  <a:t>10/8/18						Bell Work</a:t>
                </a:r>
              </a:p>
              <a:p>
                <a:r>
                  <a:rPr lang="en-US" dirty="0"/>
                  <a:t>	Write and answer the following questions.</a:t>
                </a:r>
              </a:p>
              <a:p>
                <a:endParaRPr lang="en-US" dirty="0">
                  <a:solidFill>
                    <a:srgbClr val="0070C0"/>
                  </a:solidFill>
                </a:endParaRPr>
              </a:p>
              <a:p>
                <a:r>
                  <a:rPr lang="en-US" dirty="0">
                    <a:solidFill>
                      <a:srgbClr val="0070C0"/>
                    </a:solidFill>
                  </a:rPr>
                  <a:t>												</a:t>
                </a:r>
              </a:p>
              <a:p>
                <a:r>
                  <a:rPr lang="en-US" dirty="0">
                    <a:solidFill>
                      <a:srgbClr val="0070C0"/>
                    </a:solidFill>
                  </a:rPr>
                  <a:t>1. What is the tangent ratio?</a:t>
                </a:r>
              </a:p>
              <a:p>
                <a:endParaRPr lang="en-US" dirty="0">
                  <a:solidFill>
                    <a:srgbClr val="0070C0"/>
                  </a:solidFill>
                </a:endParaRPr>
              </a:p>
              <a:p>
                <a:endParaRPr lang="en-US" dirty="0">
                  <a:solidFill>
                    <a:srgbClr val="0070C0"/>
                  </a:solidFill>
                </a:endParaRPr>
              </a:p>
              <a:p>
                <a:endParaRPr lang="en-US" dirty="0">
                  <a:solidFill>
                    <a:srgbClr val="0070C0"/>
                  </a:solidFill>
                </a:endParaRPr>
              </a:p>
              <a:p>
                <a:r>
                  <a:rPr lang="en-US" dirty="0">
                    <a:solidFill>
                      <a:srgbClr val="0070C0"/>
                    </a:solidFill>
                  </a:rPr>
                  <a:t>2. </a:t>
                </a:r>
                <a14:m>
                  <m:oMath xmlns:m="http://schemas.openxmlformats.org/officeDocument/2006/math">
                    <m:func>
                      <m:funcPr>
                        <m:ctrlPr>
                          <a:rPr lang="en-US" b="0" i="1" smtClean="0">
                            <a:solidFill>
                              <a:srgbClr val="0070C0"/>
                            </a:solidFill>
                            <a:latin typeface="Cambria Math" panose="02040503050406030204" pitchFamily="18" charset="0"/>
                          </a:rPr>
                        </m:ctrlPr>
                      </m:funcPr>
                      <m:fName>
                        <m:r>
                          <m:rPr>
                            <m:sty m:val="p"/>
                          </m:rPr>
                          <a:rPr lang="en-US" b="0" i="0" smtClean="0">
                            <a:solidFill>
                              <a:srgbClr val="0070C0"/>
                            </a:solidFill>
                            <a:latin typeface="Cambria Math" panose="02040503050406030204" pitchFamily="18" charset="0"/>
                          </a:rPr>
                          <m:t>tan</m:t>
                        </m:r>
                      </m:fName>
                      <m:e>
                        <m:d>
                          <m:dPr>
                            <m:ctrlPr>
                              <a:rPr lang="en-US" b="0" i="1" smtClean="0">
                                <a:solidFill>
                                  <a:srgbClr val="0070C0"/>
                                </a:solidFill>
                                <a:latin typeface="Cambria Math" panose="02040503050406030204" pitchFamily="18" charset="0"/>
                              </a:rPr>
                            </m:ctrlPr>
                          </m:dPr>
                          <m:e>
                            <m:r>
                              <a:rPr lang="en-US" b="0" i="1" smtClean="0">
                                <a:solidFill>
                                  <a:srgbClr val="0070C0"/>
                                </a:solidFill>
                                <a:latin typeface="Cambria Math" panose="02040503050406030204" pitchFamily="18" charset="0"/>
                              </a:rPr>
                              <m:t>𝑋</m:t>
                            </m:r>
                          </m:e>
                        </m:d>
                      </m:e>
                    </m:func>
                    <m:r>
                      <a:rPr lang="en-US" b="0" i="1" smtClean="0">
                        <a:solidFill>
                          <a:srgbClr val="0070C0"/>
                        </a:solidFill>
                        <a:latin typeface="Cambria Math" panose="02040503050406030204" pitchFamily="18" charset="0"/>
                      </a:rPr>
                      <m:t>=</m:t>
                    </m:r>
                  </m:oMath>
                </a14:m>
                <a:r>
                  <a:rPr lang="en-US" dirty="0">
                    <a:solidFill>
                      <a:srgbClr val="0070C0"/>
                    </a:solidFill>
                  </a:rPr>
                  <a:t>						3. </a:t>
                </a:r>
                <a14:m>
                  <m:oMath xmlns:m="http://schemas.openxmlformats.org/officeDocument/2006/math">
                    <m:func>
                      <m:funcPr>
                        <m:ctrlPr>
                          <a:rPr lang="en-US" i="1">
                            <a:solidFill>
                              <a:srgbClr val="0070C0"/>
                            </a:solidFill>
                            <a:latin typeface="Cambria Math" panose="02040503050406030204" pitchFamily="18" charset="0"/>
                          </a:rPr>
                        </m:ctrlPr>
                      </m:funcPr>
                      <m:fName>
                        <m:r>
                          <m:rPr>
                            <m:sty m:val="p"/>
                          </m:rPr>
                          <a:rPr lang="en-US">
                            <a:solidFill>
                              <a:srgbClr val="0070C0"/>
                            </a:solidFill>
                            <a:latin typeface="Cambria Math" panose="02040503050406030204" pitchFamily="18" charset="0"/>
                          </a:rPr>
                          <m:t>tan</m:t>
                        </m:r>
                      </m:fName>
                      <m:e>
                        <m:d>
                          <m:dPr>
                            <m:ctrlPr>
                              <a:rPr lang="en-US" i="1">
                                <a:solidFill>
                                  <a:srgbClr val="0070C0"/>
                                </a:solidFill>
                                <a:latin typeface="Cambria Math" panose="02040503050406030204" pitchFamily="18" charset="0"/>
                              </a:rPr>
                            </m:ctrlPr>
                          </m:dPr>
                          <m:e>
                            <m:r>
                              <a:rPr lang="en-US" b="0" i="1" smtClean="0">
                                <a:solidFill>
                                  <a:srgbClr val="0070C0"/>
                                </a:solidFill>
                                <a:latin typeface="Cambria Math" panose="02040503050406030204" pitchFamily="18" charset="0"/>
                              </a:rPr>
                              <m:t>𝑍</m:t>
                            </m:r>
                          </m:e>
                        </m:d>
                      </m:e>
                    </m:func>
                    <m:r>
                      <a:rPr lang="en-US" b="0" i="1" smtClean="0">
                        <a:solidFill>
                          <a:srgbClr val="0070C0"/>
                        </a:solidFill>
                        <a:latin typeface="Cambria Math" panose="02040503050406030204" pitchFamily="18" charset="0"/>
                      </a:rPr>
                      <m:t>=</m:t>
                    </m:r>
                  </m:oMath>
                </a14:m>
                <a:r>
                  <a:rPr lang="en-US" dirty="0">
                    <a:solidFill>
                      <a:srgbClr val="0070C0"/>
                    </a:solidFill>
                  </a:rPr>
                  <a:t>						4. </a:t>
                </a:r>
                <a14:m>
                  <m:oMath xmlns:m="http://schemas.openxmlformats.org/officeDocument/2006/math">
                    <m:func>
                      <m:funcPr>
                        <m:ctrlPr>
                          <a:rPr lang="en-US" i="1">
                            <a:solidFill>
                              <a:srgbClr val="0070C0"/>
                            </a:solidFill>
                            <a:latin typeface="Cambria Math" panose="02040503050406030204" pitchFamily="18" charset="0"/>
                          </a:rPr>
                        </m:ctrlPr>
                      </m:funcPr>
                      <m:fName>
                        <m:r>
                          <m:rPr>
                            <m:sty m:val="p"/>
                          </m:rPr>
                          <a:rPr lang="en-US">
                            <a:solidFill>
                              <a:srgbClr val="0070C0"/>
                            </a:solidFill>
                            <a:latin typeface="Cambria Math" panose="02040503050406030204" pitchFamily="18" charset="0"/>
                          </a:rPr>
                          <m:t>tan</m:t>
                        </m:r>
                      </m:fName>
                      <m:e>
                        <m:d>
                          <m:dPr>
                            <m:ctrlPr>
                              <a:rPr lang="en-US" i="1">
                                <a:solidFill>
                                  <a:srgbClr val="0070C0"/>
                                </a:solidFill>
                                <a:latin typeface="Cambria Math" panose="02040503050406030204" pitchFamily="18" charset="0"/>
                              </a:rPr>
                            </m:ctrlPr>
                          </m:dPr>
                          <m:e>
                            <m:r>
                              <a:rPr lang="en-US" b="0" i="1" smtClean="0">
                                <a:solidFill>
                                  <a:srgbClr val="0070C0"/>
                                </a:solidFill>
                                <a:latin typeface="Cambria Math" panose="02040503050406030204" pitchFamily="18" charset="0"/>
                              </a:rPr>
                              <m:t>21</m:t>
                            </m:r>
                          </m:e>
                        </m:d>
                      </m:e>
                    </m:func>
                    <m:r>
                      <a:rPr lang="en-US" b="0" i="1" smtClean="0">
                        <a:solidFill>
                          <a:srgbClr val="0070C0"/>
                        </a:solidFill>
                        <a:latin typeface="Cambria Math" panose="02040503050406030204" pitchFamily="18" charset="0"/>
                      </a:rPr>
                      <m:t>=</m:t>
                    </m:r>
                  </m:oMath>
                </a14:m>
                <a:r>
                  <a:rPr lang="en-US" dirty="0">
                    <a:solidFill>
                      <a:srgbClr val="0070C0"/>
                    </a:solidFill>
                  </a:rPr>
                  <a:t>	</a:t>
                </a:r>
              </a:p>
              <a:p>
                <a:endParaRPr lang="en-US" dirty="0">
                  <a:solidFill>
                    <a:srgbClr val="0070C0"/>
                  </a:solidFill>
                </a:endParaRPr>
              </a:p>
            </p:txBody>
          </p:sp>
        </mc:Choice>
        <mc:Fallback xmlns="">
          <p:sp>
            <p:nvSpPr>
              <p:cNvPr id="2" name="Rectangle 1"/>
              <p:cNvSpPr>
                <a:spLocks noRot="1" noChangeAspect="1" noMove="1" noResize="1" noEditPoints="1" noAdjustHandles="1" noChangeArrowheads="1" noChangeShapeType="1" noTextEdit="1"/>
              </p:cNvSpPr>
              <p:nvPr/>
            </p:nvSpPr>
            <p:spPr>
              <a:xfrm>
                <a:off x="885699" y="197145"/>
                <a:ext cx="10602097" cy="2862322"/>
              </a:xfrm>
              <a:prstGeom prst="rect">
                <a:avLst/>
              </a:prstGeom>
              <a:blipFill>
                <a:blip r:embed="rId2"/>
                <a:stretch>
                  <a:fillRect l="-460" t="-1064"/>
                </a:stretch>
              </a:blipFill>
            </p:spPr>
            <p:txBody>
              <a:bodyPr/>
              <a:lstStyle/>
              <a:p>
                <a:r>
                  <a:rPr lang="en-US">
                    <a:noFill/>
                  </a:rPr>
                  <a:t> </a:t>
                </a:r>
              </a:p>
            </p:txBody>
          </p:sp>
        </mc:Fallback>
      </mc:AlternateContent>
      <p:sp>
        <p:nvSpPr>
          <p:cNvPr id="5" name="TextBox 4"/>
          <p:cNvSpPr txBox="1"/>
          <p:nvPr/>
        </p:nvSpPr>
        <p:spPr>
          <a:xfrm>
            <a:off x="9020432" y="2446638"/>
            <a:ext cx="184731" cy="369332"/>
          </a:xfrm>
          <a:prstGeom prst="rect">
            <a:avLst/>
          </a:prstGeom>
          <a:noFill/>
        </p:spPr>
        <p:txBody>
          <a:bodyPr wrap="none" rtlCol="0">
            <a:spAutoFit/>
          </a:bodyPr>
          <a:lstStyle/>
          <a:p>
            <a:endParaRPr lang="en-US" dirty="0"/>
          </a:p>
        </p:txBody>
      </p:sp>
      <p:pic>
        <p:nvPicPr>
          <p:cNvPr id="3" name="Picture 2">
            <a:extLst>
              <a:ext uri="{FF2B5EF4-FFF2-40B4-BE49-F238E27FC236}">
                <a16:creationId xmlns:a16="http://schemas.microsoft.com/office/drawing/2014/main" id="{F860098B-00F5-4798-8D3D-0DE67B6EC504}"/>
              </a:ext>
            </a:extLst>
          </p:cNvPr>
          <p:cNvPicPr>
            <a:picLocks noChangeAspect="1"/>
          </p:cNvPicPr>
          <p:nvPr/>
        </p:nvPicPr>
        <p:blipFill>
          <a:blip r:embed="rId3"/>
          <a:stretch>
            <a:fillRect/>
          </a:stretch>
        </p:blipFill>
        <p:spPr>
          <a:xfrm>
            <a:off x="885699" y="4194622"/>
            <a:ext cx="2106613" cy="2440334"/>
          </a:xfrm>
          <a:prstGeom prst="rect">
            <a:avLst/>
          </a:prstGeom>
        </p:spPr>
      </p:pic>
      <p:pic>
        <p:nvPicPr>
          <p:cNvPr id="4" name="Picture 3">
            <a:extLst>
              <a:ext uri="{FF2B5EF4-FFF2-40B4-BE49-F238E27FC236}">
                <a16:creationId xmlns:a16="http://schemas.microsoft.com/office/drawing/2014/main" id="{75B9EA97-0373-4E10-A397-4AC33880BDFD}"/>
              </a:ext>
            </a:extLst>
          </p:cNvPr>
          <p:cNvPicPr>
            <a:picLocks noChangeAspect="1"/>
          </p:cNvPicPr>
          <p:nvPr/>
        </p:nvPicPr>
        <p:blipFill>
          <a:blip r:embed="rId4"/>
          <a:stretch>
            <a:fillRect/>
          </a:stretch>
        </p:blipFill>
        <p:spPr>
          <a:xfrm>
            <a:off x="4835372" y="3789634"/>
            <a:ext cx="1837604" cy="2845322"/>
          </a:xfrm>
          <a:prstGeom prst="rect">
            <a:avLst/>
          </a:prstGeom>
        </p:spPr>
      </p:pic>
      <p:pic>
        <p:nvPicPr>
          <p:cNvPr id="9" name="Picture 8">
            <a:extLst>
              <a:ext uri="{FF2B5EF4-FFF2-40B4-BE49-F238E27FC236}">
                <a16:creationId xmlns:a16="http://schemas.microsoft.com/office/drawing/2014/main" id="{87A6FD6A-D8DD-46D8-AD90-F7740A55B8E3}"/>
              </a:ext>
            </a:extLst>
          </p:cNvPr>
          <p:cNvPicPr>
            <a:picLocks noChangeAspect="1"/>
          </p:cNvPicPr>
          <p:nvPr/>
        </p:nvPicPr>
        <p:blipFill>
          <a:blip r:embed="rId5"/>
          <a:stretch>
            <a:fillRect/>
          </a:stretch>
        </p:blipFill>
        <p:spPr>
          <a:xfrm>
            <a:off x="8824277" y="3614554"/>
            <a:ext cx="1557395" cy="3020402"/>
          </a:xfrm>
          <a:prstGeom prst="rect">
            <a:avLst/>
          </a:prstGeom>
        </p:spPr>
      </p:pic>
    </p:spTree>
    <p:extLst>
      <p:ext uri="{BB962C8B-B14F-4D97-AF65-F5344CB8AC3E}">
        <p14:creationId xmlns:p14="http://schemas.microsoft.com/office/powerpoint/2010/main" val="1655576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885699" y="197145"/>
                <a:ext cx="10602097" cy="2862322"/>
              </a:xfrm>
              <a:prstGeom prst="rect">
                <a:avLst/>
              </a:prstGeom>
            </p:spPr>
            <p:txBody>
              <a:bodyPr wrap="square">
                <a:spAutoFit/>
              </a:bodyPr>
              <a:lstStyle/>
              <a:p>
                <a:r>
                  <a:rPr lang="en-US" dirty="0"/>
                  <a:t>10/9/18						Bell Work</a:t>
                </a:r>
              </a:p>
              <a:p>
                <a:r>
                  <a:rPr lang="en-US" dirty="0"/>
                  <a:t>	Write and answer the following questions.</a:t>
                </a:r>
              </a:p>
              <a:p>
                <a:endParaRPr lang="en-US" dirty="0">
                  <a:solidFill>
                    <a:srgbClr val="0070C0"/>
                  </a:solidFill>
                </a:endParaRPr>
              </a:p>
              <a:p>
                <a:r>
                  <a:rPr lang="en-US" dirty="0">
                    <a:solidFill>
                      <a:srgbClr val="0070C0"/>
                    </a:solidFill>
                  </a:rPr>
                  <a:t>												</a:t>
                </a:r>
              </a:p>
              <a:p>
                <a:r>
                  <a:rPr lang="en-US" dirty="0">
                    <a:solidFill>
                      <a:srgbClr val="0070C0"/>
                    </a:solidFill>
                  </a:rPr>
                  <a:t>1. What is the sine ratio?</a:t>
                </a:r>
              </a:p>
              <a:p>
                <a:endParaRPr lang="en-US" dirty="0">
                  <a:solidFill>
                    <a:srgbClr val="0070C0"/>
                  </a:solidFill>
                </a:endParaRPr>
              </a:p>
              <a:p>
                <a:endParaRPr lang="en-US" dirty="0">
                  <a:solidFill>
                    <a:srgbClr val="0070C0"/>
                  </a:solidFill>
                </a:endParaRPr>
              </a:p>
              <a:p>
                <a:endParaRPr lang="en-US" dirty="0">
                  <a:solidFill>
                    <a:srgbClr val="0070C0"/>
                  </a:solidFill>
                </a:endParaRPr>
              </a:p>
              <a:p>
                <a:r>
                  <a:rPr lang="en-US" dirty="0">
                    <a:solidFill>
                      <a:srgbClr val="0070C0"/>
                    </a:solidFill>
                  </a:rPr>
                  <a:t>2. </a:t>
                </a:r>
                <a14:m>
                  <m:oMath xmlns:m="http://schemas.openxmlformats.org/officeDocument/2006/math">
                    <m:func>
                      <m:funcPr>
                        <m:ctrlPr>
                          <a:rPr lang="en-US" b="0" i="1" smtClean="0">
                            <a:solidFill>
                              <a:srgbClr val="0070C0"/>
                            </a:solidFill>
                            <a:latin typeface="Cambria Math" panose="02040503050406030204" pitchFamily="18" charset="0"/>
                          </a:rPr>
                        </m:ctrlPr>
                      </m:funcPr>
                      <m:fName>
                        <m:r>
                          <m:rPr>
                            <m:sty m:val="p"/>
                          </m:rPr>
                          <a:rPr lang="en-US" b="0" i="0" smtClean="0">
                            <a:solidFill>
                              <a:srgbClr val="0070C0"/>
                            </a:solidFill>
                            <a:latin typeface="Cambria Math" panose="02040503050406030204" pitchFamily="18" charset="0"/>
                          </a:rPr>
                          <m:t>sin</m:t>
                        </m:r>
                      </m:fName>
                      <m:e>
                        <m:d>
                          <m:dPr>
                            <m:ctrlPr>
                              <a:rPr lang="en-US" b="0" i="1" smtClean="0">
                                <a:solidFill>
                                  <a:srgbClr val="0070C0"/>
                                </a:solidFill>
                                <a:latin typeface="Cambria Math" panose="02040503050406030204" pitchFamily="18" charset="0"/>
                              </a:rPr>
                            </m:ctrlPr>
                          </m:dPr>
                          <m:e>
                            <m:r>
                              <a:rPr lang="en-US" b="0" i="1" smtClean="0">
                                <a:solidFill>
                                  <a:srgbClr val="0070C0"/>
                                </a:solidFill>
                                <a:latin typeface="Cambria Math" panose="02040503050406030204" pitchFamily="18" charset="0"/>
                              </a:rPr>
                              <m:t>𝑋</m:t>
                            </m:r>
                          </m:e>
                        </m:d>
                      </m:e>
                    </m:func>
                    <m:r>
                      <a:rPr lang="en-US" b="0" i="1" smtClean="0">
                        <a:solidFill>
                          <a:srgbClr val="0070C0"/>
                        </a:solidFill>
                        <a:latin typeface="Cambria Math" panose="02040503050406030204" pitchFamily="18" charset="0"/>
                      </a:rPr>
                      <m:t>=</m:t>
                    </m:r>
                  </m:oMath>
                </a14:m>
                <a:r>
                  <a:rPr lang="en-US" dirty="0">
                    <a:solidFill>
                      <a:srgbClr val="0070C0"/>
                    </a:solidFill>
                  </a:rPr>
                  <a:t>						3. </a:t>
                </a:r>
                <a14:m>
                  <m:oMath xmlns:m="http://schemas.openxmlformats.org/officeDocument/2006/math">
                    <m:func>
                      <m:funcPr>
                        <m:ctrlPr>
                          <a:rPr lang="en-US" i="1">
                            <a:solidFill>
                              <a:srgbClr val="0070C0"/>
                            </a:solidFill>
                            <a:latin typeface="Cambria Math" panose="02040503050406030204" pitchFamily="18" charset="0"/>
                          </a:rPr>
                        </m:ctrlPr>
                      </m:funcPr>
                      <m:fName>
                        <m:r>
                          <m:rPr>
                            <m:sty m:val="p"/>
                          </m:rPr>
                          <a:rPr lang="en-US" b="0" i="0" smtClean="0">
                            <a:solidFill>
                              <a:srgbClr val="0070C0"/>
                            </a:solidFill>
                            <a:latin typeface="Cambria Math" panose="02040503050406030204" pitchFamily="18" charset="0"/>
                          </a:rPr>
                          <m:t>sin</m:t>
                        </m:r>
                      </m:fName>
                      <m:e>
                        <m:d>
                          <m:dPr>
                            <m:ctrlPr>
                              <a:rPr lang="en-US" i="1">
                                <a:solidFill>
                                  <a:srgbClr val="0070C0"/>
                                </a:solidFill>
                                <a:latin typeface="Cambria Math" panose="02040503050406030204" pitchFamily="18" charset="0"/>
                              </a:rPr>
                            </m:ctrlPr>
                          </m:dPr>
                          <m:e>
                            <m:r>
                              <a:rPr lang="en-US" b="0" i="1" smtClean="0">
                                <a:solidFill>
                                  <a:srgbClr val="0070C0"/>
                                </a:solidFill>
                                <a:latin typeface="Cambria Math" panose="02040503050406030204" pitchFamily="18" charset="0"/>
                              </a:rPr>
                              <m:t>𝑍</m:t>
                            </m:r>
                          </m:e>
                        </m:d>
                      </m:e>
                    </m:func>
                    <m:r>
                      <a:rPr lang="en-US" b="0" i="1" smtClean="0">
                        <a:solidFill>
                          <a:srgbClr val="0070C0"/>
                        </a:solidFill>
                        <a:latin typeface="Cambria Math" panose="02040503050406030204" pitchFamily="18" charset="0"/>
                      </a:rPr>
                      <m:t>=</m:t>
                    </m:r>
                  </m:oMath>
                </a14:m>
                <a:r>
                  <a:rPr lang="en-US" dirty="0">
                    <a:solidFill>
                      <a:srgbClr val="0070C0"/>
                    </a:solidFill>
                  </a:rPr>
                  <a:t>						4. </a:t>
                </a:r>
                <a14:m>
                  <m:oMath xmlns:m="http://schemas.openxmlformats.org/officeDocument/2006/math">
                    <m:func>
                      <m:funcPr>
                        <m:ctrlPr>
                          <a:rPr lang="en-US" i="1">
                            <a:solidFill>
                              <a:srgbClr val="0070C0"/>
                            </a:solidFill>
                            <a:latin typeface="Cambria Math" panose="02040503050406030204" pitchFamily="18" charset="0"/>
                          </a:rPr>
                        </m:ctrlPr>
                      </m:funcPr>
                      <m:fName>
                        <m:r>
                          <m:rPr>
                            <m:sty m:val="p"/>
                          </m:rPr>
                          <a:rPr lang="en-US" b="0" i="0" smtClean="0">
                            <a:solidFill>
                              <a:srgbClr val="0070C0"/>
                            </a:solidFill>
                            <a:latin typeface="Cambria Math" panose="02040503050406030204" pitchFamily="18" charset="0"/>
                          </a:rPr>
                          <m:t>sin</m:t>
                        </m:r>
                      </m:fName>
                      <m:e>
                        <m:d>
                          <m:dPr>
                            <m:ctrlPr>
                              <a:rPr lang="en-US" i="1">
                                <a:solidFill>
                                  <a:srgbClr val="0070C0"/>
                                </a:solidFill>
                                <a:latin typeface="Cambria Math" panose="02040503050406030204" pitchFamily="18" charset="0"/>
                              </a:rPr>
                            </m:ctrlPr>
                          </m:dPr>
                          <m:e>
                            <m:r>
                              <a:rPr lang="en-US" b="0" i="1" smtClean="0">
                                <a:solidFill>
                                  <a:srgbClr val="0070C0"/>
                                </a:solidFill>
                                <a:latin typeface="Cambria Math" panose="02040503050406030204" pitchFamily="18" charset="0"/>
                              </a:rPr>
                              <m:t>𝐵</m:t>
                            </m:r>
                          </m:e>
                        </m:d>
                      </m:e>
                    </m:func>
                    <m:r>
                      <a:rPr lang="en-US" b="0" i="1" smtClean="0">
                        <a:solidFill>
                          <a:srgbClr val="0070C0"/>
                        </a:solidFill>
                        <a:latin typeface="Cambria Math" panose="02040503050406030204" pitchFamily="18" charset="0"/>
                      </a:rPr>
                      <m:t>=</m:t>
                    </m:r>
                  </m:oMath>
                </a14:m>
                <a:r>
                  <a:rPr lang="en-US" dirty="0">
                    <a:solidFill>
                      <a:srgbClr val="0070C0"/>
                    </a:solidFill>
                  </a:rPr>
                  <a:t>	</a:t>
                </a:r>
              </a:p>
              <a:p>
                <a:endParaRPr lang="en-US" dirty="0">
                  <a:solidFill>
                    <a:srgbClr val="0070C0"/>
                  </a:solidFill>
                </a:endParaRPr>
              </a:p>
            </p:txBody>
          </p:sp>
        </mc:Choice>
        <mc:Fallback>
          <p:sp>
            <p:nvSpPr>
              <p:cNvPr id="2" name="Rectangle 1"/>
              <p:cNvSpPr>
                <a:spLocks noRot="1" noChangeAspect="1" noMove="1" noResize="1" noEditPoints="1" noAdjustHandles="1" noChangeArrowheads="1" noChangeShapeType="1" noTextEdit="1"/>
              </p:cNvSpPr>
              <p:nvPr/>
            </p:nvSpPr>
            <p:spPr>
              <a:xfrm>
                <a:off x="885699" y="197145"/>
                <a:ext cx="10602097" cy="2862322"/>
              </a:xfrm>
              <a:prstGeom prst="rect">
                <a:avLst/>
              </a:prstGeom>
              <a:blipFill>
                <a:blip r:embed="rId2"/>
                <a:stretch>
                  <a:fillRect l="-460" t="-1064"/>
                </a:stretch>
              </a:blipFill>
            </p:spPr>
            <p:txBody>
              <a:bodyPr/>
              <a:lstStyle/>
              <a:p>
                <a:r>
                  <a:rPr lang="en-US">
                    <a:noFill/>
                  </a:rPr>
                  <a:t> </a:t>
                </a:r>
              </a:p>
            </p:txBody>
          </p:sp>
        </mc:Fallback>
      </mc:AlternateContent>
      <p:sp>
        <p:nvSpPr>
          <p:cNvPr id="5" name="TextBox 4"/>
          <p:cNvSpPr txBox="1"/>
          <p:nvPr/>
        </p:nvSpPr>
        <p:spPr>
          <a:xfrm>
            <a:off x="9020432" y="2446638"/>
            <a:ext cx="184731" cy="369332"/>
          </a:xfrm>
          <a:prstGeom prst="rect">
            <a:avLst/>
          </a:prstGeom>
          <a:noFill/>
        </p:spPr>
        <p:txBody>
          <a:bodyPr wrap="none" rtlCol="0">
            <a:spAutoFit/>
          </a:bodyPr>
          <a:lstStyle/>
          <a:p>
            <a:endParaRPr lang="en-US" dirty="0"/>
          </a:p>
        </p:txBody>
      </p:sp>
      <p:pic>
        <p:nvPicPr>
          <p:cNvPr id="3" name="Picture 2">
            <a:extLst>
              <a:ext uri="{FF2B5EF4-FFF2-40B4-BE49-F238E27FC236}">
                <a16:creationId xmlns:a16="http://schemas.microsoft.com/office/drawing/2014/main" id="{F860098B-00F5-4798-8D3D-0DE67B6EC504}"/>
              </a:ext>
            </a:extLst>
          </p:cNvPr>
          <p:cNvPicPr>
            <a:picLocks noChangeAspect="1"/>
          </p:cNvPicPr>
          <p:nvPr/>
        </p:nvPicPr>
        <p:blipFill>
          <a:blip r:embed="rId3"/>
          <a:stretch>
            <a:fillRect/>
          </a:stretch>
        </p:blipFill>
        <p:spPr>
          <a:xfrm>
            <a:off x="885699" y="4194622"/>
            <a:ext cx="2106613" cy="2440334"/>
          </a:xfrm>
          <a:prstGeom prst="rect">
            <a:avLst/>
          </a:prstGeom>
        </p:spPr>
      </p:pic>
      <p:pic>
        <p:nvPicPr>
          <p:cNvPr id="4" name="Picture 3">
            <a:extLst>
              <a:ext uri="{FF2B5EF4-FFF2-40B4-BE49-F238E27FC236}">
                <a16:creationId xmlns:a16="http://schemas.microsoft.com/office/drawing/2014/main" id="{75B9EA97-0373-4E10-A397-4AC33880BDFD}"/>
              </a:ext>
            </a:extLst>
          </p:cNvPr>
          <p:cNvPicPr>
            <a:picLocks noChangeAspect="1"/>
          </p:cNvPicPr>
          <p:nvPr/>
        </p:nvPicPr>
        <p:blipFill>
          <a:blip r:embed="rId4"/>
          <a:stretch>
            <a:fillRect/>
          </a:stretch>
        </p:blipFill>
        <p:spPr>
          <a:xfrm>
            <a:off x="4776649" y="3873524"/>
            <a:ext cx="1837604" cy="2845322"/>
          </a:xfrm>
          <a:prstGeom prst="rect">
            <a:avLst/>
          </a:prstGeom>
        </p:spPr>
      </p:pic>
      <p:pic>
        <p:nvPicPr>
          <p:cNvPr id="6" name="Picture 5">
            <a:extLst>
              <a:ext uri="{FF2B5EF4-FFF2-40B4-BE49-F238E27FC236}">
                <a16:creationId xmlns:a16="http://schemas.microsoft.com/office/drawing/2014/main" id="{DB775459-EA75-4EB7-B069-D4132378D001}"/>
              </a:ext>
            </a:extLst>
          </p:cNvPr>
          <p:cNvPicPr>
            <a:picLocks noChangeAspect="1"/>
          </p:cNvPicPr>
          <p:nvPr/>
        </p:nvPicPr>
        <p:blipFill>
          <a:blip r:embed="rId5"/>
          <a:stretch>
            <a:fillRect/>
          </a:stretch>
        </p:blipFill>
        <p:spPr>
          <a:xfrm>
            <a:off x="8855363" y="3755018"/>
            <a:ext cx="1647843" cy="2963828"/>
          </a:xfrm>
          <a:prstGeom prst="rect">
            <a:avLst/>
          </a:prstGeom>
        </p:spPr>
      </p:pic>
    </p:spTree>
    <p:extLst>
      <p:ext uri="{BB962C8B-B14F-4D97-AF65-F5344CB8AC3E}">
        <p14:creationId xmlns:p14="http://schemas.microsoft.com/office/powerpoint/2010/main" val="1678929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5699" y="197145"/>
            <a:ext cx="10602097" cy="2031325"/>
          </a:xfrm>
          <a:prstGeom prst="rect">
            <a:avLst/>
          </a:prstGeom>
        </p:spPr>
        <p:txBody>
          <a:bodyPr wrap="square">
            <a:spAutoFit/>
          </a:bodyPr>
          <a:lstStyle/>
          <a:p>
            <a:r>
              <a:rPr lang="en-US" dirty="0"/>
              <a:t>10/11/18						Bell Work</a:t>
            </a:r>
          </a:p>
          <a:p>
            <a:r>
              <a:rPr lang="en-US" dirty="0"/>
              <a:t>	Write and answer the following questions.</a:t>
            </a:r>
          </a:p>
          <a:p>
            <a:endParaRPr lang="en-US" dirty="0">
              <a:solidFill>
                <a:srgbClr val="0070C0"/>
              </a:solidFill>
            </a:endParaRPr>
          </a:p>
          <a:p>
            <a:r>
              <a:rPr lang="en-US" dirty="0">
                <a:solidFill>
                  <a:srgbClr val="0070C0"/>
                </a:solidFill>
              </a:rPr>
              <a:t>												</a:t>
            </a:r>
          </a:p>
          <a:p>
            <a:r>
              <a:rPr lang="en-US" dirty="0">
                <a:solidFill>
                  <a:srgbClr val="0070C0"/>
                </a:solidFill>
              </a:rPr>
              <a:t>	 Use the sine ratio or the inverse sine to solve for x. </a:t>
            </a:r>
            <a:r>
              <a:rPr lang="en-US" dirty="0"/>
              <a:t>Round each answer to the</a:t>
            </a:r>
          </a:p>
          <a:p>
            <a:r>
              <a:rPr lang="en-US" dirty="0"/>
              <a:t>nearest tenth.</a:t>
            </a:r>
          </a:p>
          <a:p>
            <a:endParaRPr lang="en-US" dirty="0">
              <a:solidFill>
                <a:srgbClr val="0070C0"/>
              </a:solidFill>
            </a:endParaRPr>
          </a:p>
        </p:txBody>
      </p:sp>
      <p:sp>
        <p:nvSpPr>
          <p:cNvPr id="5" name="TextBox 4"/>
          <p:cNvSpPr txBox="1"/>
          <p:nvPr/>
        </p:nvSpPr>
        <p:spPr>
          <a:xfrm>
            <a:off x="9020432" y="2446638"/>
            <a:ext cx="184731" cy="369332"/>
          </a:xfrm>
          <a:prstGeom prst="rect">
            <a:avLst/>
          </a:prstGeom>
          <a:noFill/>
        </p:spPr>
        <p:txBody>
          <a:bodyPr wrap="none" rtlCol="0">
            <a:spAutoFit/>
          </a:bodyPr>
          <a:lstStyle/>
          <a:p>
            <a:endParaRPr lang="en-US" dirty="0"/>
          </a:p>
        </p:txBody>
      </p:sp>
      <p:pic>
        <p:nvPicPr>
          <p:cNvPr id="8" name="Picture 7">
            <a:extLst>
              <a:ext uri="{FF2B5EF4-FFF2-40B4-BE49-F238E27FC236}">
                <a16:creationId xmlns:a16="http://schemas.microsoft.com/office/drawing/2014/main" id="{A0F649F0-342B-46A7-BDB9-B522A50E2E47}"/>
              </a:ext>
            </a:extLst>
          </p:cNvPr>
          <p:cNvPicPr>
            <a:picLocks noChangeAspect="1"/>
          </p:cNvPicPr>
          <p:nvPr/>
        </p:nvPicPr>
        <p:blipFill>
          <a:blip r:embed="rId2"/>
          <a:stretch>
            <a:fillRect/>
          </a:stretch>
        </p:blipFill>
        <p:spPr>
          <a:xfrm>
            <a:off x="885699" y="2094409"/>
            <a:ext cx="10775335" cy="3702384"/>
          </a:xfrm>
          <a:prstGeom prst="rect">
            <a:avLst/>
          </a:prstGeom>
        </p:spPr>
      </p:pic>
    </p:spTree>
    <p:extLst>
      <p:ext uri="{BB962C8B-B14F-4D97-AF65-F5344CB8AC3E}">
        <p14:creationId xmlns:p14="http://schemas.microsoft.com/office/powerpoint/2010/main" val="1188344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5699" y="197145"/>
            <a:ext cx="10602097" cy="2585323"/>
          </a:xfrm>
          <a:prstGeom prst="rect">
            <a:avLst/>
          </a:prstGeom>
        </p:spPr>
        <p:txBody>
          <a:bodyPr wrap="square">
            <a:spAutoFit/>
          </a:bodyPr>
          <a:lstStyle/>
          <a:p>
            <a:r>
              <a:rPr lang="en-US" dirty="0"/>
              <a:t>10/11/18						Bell Work</a:t>
            </a:r>
          </a:p>
          <a:p>
            <a:r>
              <a:rPr lang="en-US" dirty="0"/>
              <a:t>	Write and answer the following questions.</a:t>
            </a:r>
          </a:p>
          <a:p>
            <a:r>
              <a:rPr lang="en-US" dirty="0">
                <a:solidFill>
                  <a:srgbClr val="0070C0"/>
                </a:solidFill>
              </a:rPr>
              <a:t>												</a:t>
            </a:r>
          </a:p>
          <a:p>
            <a:r>
              <a:rPr lang="en-US" dirty="0">
                <a:solidFill>
                  <a:srgbClr val="0070C0"/>
                </a:solidFill>
              </a:rPr>
              <a:t>	</a:t>
            </a:r>
            <a:r>
              <a:rPr lang="en-US" dirty="0"/>
              <a:t>The Leaning Tower of Pisa is a tourist attraction in Italy. It was built on unstable land, and as a result, it really does lean!</a:t>
            </a:r>
          </a:p>
          <a:p>
            <a:endParaRPr lang="en-US" dirty="0">
              <a:solidFill>
                <a:srgbClr val="0070C0"/>
              </a:solidFill>
            </a:endParaRPr>
          </a:p>
          <a:p>
            <a:r>
              <a:rPr lang="en-US" dirty="0">
                <a:solidFill>
                  <a:srgbClr val="0070C0"/>
                </a:solidFill>
              </a:rPr>
              <a:t>The height of the tower is approximately 55.86 meters from the ground on the low side and 56.7 meters from the ground on the high side. The top of the tower is displaced horizontally 3.9 meters as shown. Determine the angle at which the tower leans.</a:t>
            </a:r>
          </a:p>
        </p:txBody>
      </p:sp>
      <p:sp>
        <p:nvSpPr>
          <p:cNvPr id="5" name="TextBox 4"/>
          <p:cNvSpPr txBox="1"/>
          <p:nvPr/>
        </p:nvSpPr>
        <p:spPr>
          <a:xfrm>
            <a:off x="9020432" y="2446638"/>
            <a:ext cx="184731" cy="369332"/>
          </a:xfrm>
          <a:prstGeom prst="rect">
            <a:avLst/>
          </a:prstGeom>
          <a:noFill/>
        </p:spPr>
        <p:txBody>
          <a:bodyPr wrap="none" rtlCol="0">
            <a:spAutoFit/>
          </a:bodyPr>
          <a:lstStyle/>
          <a:p>
            <a:endParaRPr lang="en-US" dirty="0"/>
          </a:p>
        </p:txBody>
      </p:sp>
      <p:pic>
        <p:nvPicPr>
          <p:cNvPr id="3" name="Picture 2">
            <a:extLst>
              <a:ext uri="{FF2B5EF4-FFF2-40B4-BE49-F238E27FC236}">
                <a16:creationId xmlns:a16="http://schemas.microsoft.com/office/drawing/2014/main" id="{CD038671-AB5F-42FD-9E32-35B2172E9A14}"/>
              </a:ext>
            </a:extLst>
          </p:cNvPr>
          <p:cNvPicPr>
            <a:picLocks noChangeAspect="1"/>
          </p:cNvPicPr>
          <p:nvPr/>
        </p:nvPicPr>
        <p:blipFill>
          <a:blip r:embed="rId2"/>
          <a:stretch>
            <a:fillRect/>
          </a:stretch>
        </p:blipFill>
        <p:spPr>
          <a:xfrm>
            <a:off x="2098472" y="2782467"/>
            <a:ext cx="8107710" cy="4217999"/>
          </a:xfrm>
          <a:prstGeom prst="rect">
            <a:avLst/>
          </a:prstGeom>
        </p:spPr>
      </p:pic>
    </p:spTree>
    <p:extLst>
      <p:ext uri="{BB962C8B-B14F-4D97-AF65-F5344CB8AC3E}">
        <p14:creationId xmlns:p14="http://schemas.microsoft.com/office/powerpoint/2010/main" val="1210142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5699" y="197145"/>
            <a:ext cx="10602097" cy="2862322"/>
          </a:xfrm>
          <a:prstGeom prst="rect">
            <a:avLst/>
          </a:prstGeom>
        </p:spPr>
        <p:txBody>
          <a:bodyPr wrap="square">
            <a:spAutoFit/>
          </a:bodyPr>
          <a:lstStyle/>
          <a:p>
            <a:r>
              <a:rPr lang="en-US" dirty="0"/>
              <a:t>10/12/18						Bell Work</a:t>
            </a:r>
          </a:p>
          <a:p>
            <a:r>
              <a:rPr lang="en-US" dirty="0"/>
              <a:t>	Write and answer the following questions.</a:t>
            </a:r>
          </a:p>
          <a:p>
            <a:r>
              <a:rPr lang="en-US" dirty="0">
                <a:solidFill>
                  <a:srgbClr val="0070C0"/>
                </a:solidFill>
              </a:rPr>
              <a:t>												</a:t>
            </a:r>
          </a:p>
          <a:p>
            <a:r>
              <a:rPr lang="en-US" dirty="0">
                <a:solidFill>
                  <a:srgbClr val="0070C0"/>
                </a:solidFill>
              </a:rPr>
              <a:t>	</a:t>
            </a:r>
            <a:r>
              <a:rPr lang="en-US" dirty="0"/>
              <a:t>The movable bridge shown is called a double-leaf Bascule bridge. It has a counterweight that continuously balances the bridge deck, or “leaf,” throughout the entire upward swing, providing an open waterway for boat traffic. The counterweights on double-leaf bridges are usually located below the bridge decks.</a:t>
            </a:r>
          </a:p>
          <a:p>
            <a:endParaRPr lang="en-US" dirty="0">
              <a:solidFill>
                <a:srgbClr val="0070C0"/>
              </a:solidFill>
            </a:endParaRPr>
          </a:p>
          <a:p>
            <a:r>
              <a:rPr lang="en-US" dirty="0">
                <a:solidFill>
                  <a:srgbClr val="0070C0"/>
                </a:solidFill>
              </a:rPr>
              <a:t>The length of one leaf, or deck, is 42 feet. The maximum height of an open leaf is 30 feet. Calculate the measure of the angle formed by the movement of the bridge.</a:t>
            </a:r>
          </a:p>
        </p:txBody>
      </p:sp>
      <p:sp>
        <p:nvSpPr>
          <p:cNvPr id="5" name="TextBox 4"/>
          <p:cNvSpPr txBox="1"/>
          <p:nvPr/>
        </p:nvSpPr>
        <p:spPr>
          <a:xfrm>
            <a:off x="9020432" y="2446638"/>
            <a:ext cx="184731" cy="369332"/>
          </a:xfrm>
          <a:prstGeom prst="rect">
            <a:avLst/>
          </a:prstGeom>
          <a:noFill/>
        </p:spPr>
        <p:txBody>
          <a:bodyPr wrap="none" rtlCol="0">
            <a:spAutoFit/>
          </a:bodyPr>
          <a:lstStyle/>
          <a:p>
            <a:endParaRPr lang="en-US" dirty="0"/>
          </a:p>
        </p:txBody>
      </p:sp>
      <p:pic>
        <p:nvPicPr>
          <p:cNvPr id="4" name="Picture 3">
            <a:extLst>
              <a:ext uri="{FF2B5EF4-FFF2-40B4-BE49-F238E27FC236}">
                <a16:creationId xmlns:a16="http://schemas.microsoft.com/office/drawing/2014/main" id="{A3370416-1048-49A0-9691-1E257FFC1562}"/>
              </a:ext>
            </a:extLst>
          </p:cNvPr>
          <p:cNvPicPr>
            <a:picLocks noChangeAspect="1"/>
          </p:cNvPicPr>
          <p:nvPr/>
        </p:nvPicPr>
        <p:blipFill>
          <a:blip r:embed="rId2"/>
          <a:stretch>
            <a:fillRect/>
          </a:stretch>
        </p:blipFill>
        <p:spPr>
          <a:xfrm>
            <a:off x="1635321" y="3150938"/>
            <a:ext cx="8172450" cy="3829050"/>
          </a:xfrm>
          <a:prstGeom prst="rect">
            <a:avLst/>
          </a:prstGeom>
        </p:spPr>
      </p:pic>
    </p:spTree>
    <p:extLst>
      <p:ext uri="{BB962C8B-B14F-4D97-AF65-F5344CB8AC3E}">
        <p14:creationId xmlns:p14="http://schemas.microsoft.com/office/powerpoint/2010/main" val="363034764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46149</TotalTime>
  <Words>5</Words>
  <Application>Microsoft Office PowerPoint</Application>
  <PresentationFormat>Widescreen</PresentationFormat>
  <Paragraphs>36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Cambria Math</vt:lpstr>
      <vt:lpstr>Franklin Gothic Book</vt:lpstr>
      <vt:lpstr>Crop</vt:lpstr>
      <vt:lpstr>PowerPoint Presentation</vt:lpstr>
      <vt:lpstr>PowerPoint Presentation</vt:lpstr>
      <vt:lpstr>PowerPoint Presentation</vt:lpstr>
      <vt:lpstr>PowerPoint Presentation</vt:lpstr>
      <vt:lpstr>PowerPoint Presentation</vt:lpstr>
    </vt:vector>
  </TitlesOfParts>
  <Company>Rutherford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Bellwork</dc:title>
  <dc:creator>Reid Woods</dc:creator>
  <cp:lastModifiedBy>Reid Woods</cp:lastModifiedBy>
  <cp:revision>138</cp:revision>
  <cp:lastPrinted>2018-10-12T15:11:58Z</cp:lastPrinted>
  <dcterms:created xsi:type="dcterms:W3CDTF">2016-02-16T12:43:58Z</dcterms:created>
  <dcterms:modified xsi:type="dcterms:W3CDTF">2018-10-12T20:32:33Z</dcterms:modified>
</cp:coreProperties>
</file>